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70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83971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3972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3973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3974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3975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3976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83977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397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3979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DDD1876-8913-4D35-A290-B1686C98999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39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39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D1639-2111-4ADE-B69D-50B510EB68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DA468-CE1F-475E-9E7D-2503AEBDC2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CF97F-29DD-41CB-BB4A-0524A0CB3C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BCA20-67A4-4DB9-9826-8469DCC62A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D1C78-4E53-4E09-974A-0277F6B393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8D161-0061-4A0F-8875-61D46762D0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78AC9-B1E4-40B0-BBE9-B9FF5B852A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3D98E-9271-4D6D-AE52-5159187758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FC68B-CE61-4582-8A5A-D157D8CEAC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4EB4D-E9AF-4621-BD31-715F5F3358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4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82947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2948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2949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2950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2951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829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29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829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829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2EC5FD8C-4709-4D34-9ACF-68E015FE39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295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924300" y="1989138"/>
            <a:ext cx="4968875" cy="2879725"/>
          </a:xfrm>
        </p:spPr>
        <p:txBody>
          <a:bodyPr/>
          <a:lstStyle/>
          <a:p>
            <a:pPr algn="ctr"/>
            <a:r>
              <a:rPr lang="ru-RU" sz="4400" b="1" i="1">
                <a:latin typeface="Monotype Corsiva" pitchFamily="66" charset="0"/>
              </a:rPr>
              <a:t>«КАК ИГРАТЬ С АУТИЧНЫМ РЕБЁНКОМ»</a:t>
            </a:r>
          </a:p>
        </p:txBody>
      </p:sp>
      <p:pic>
        <p:nvPicPr>
          <p:cNvPr id="2054" name="Picture 6" descr="kids1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484313"/>
            <a:ext cx="3952875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/>
              <a:t>ЦЕЛИ: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133600"/>
            <a:ext cx="8229600" cy="4530725"/>
          </a:xfrm>
        </p:spPr>
        <p:txBody>
          <a:bodyPr/>
          <a:lstStyle/>
          <a:p>
            <a:r>
              <a:rPr lang="ru-RU"/>
              <a:t>обозначить важность игры для детей дошкольного возраста; </a:t>
            </a:r>
          </a:p>
          <a:p>
            <a:r>
              <a:rPr lang="ru-RU"/>
              <a:t>выявить основные особенности развития игры у детей с аутизмом; </a:t>
            </a:r>
          </a:p>
          <a:p>
            <a:r>
              <a:rPr lang="ru-RU"/>
              <a:t>научить родителей основным способам и приёмам игры с ребёнком.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71600" y="2420938"/>
            <a:ext cx="7772400" cy="1933575"/>
          </a:xfrm>
        </p:spPr>
        <p:txBody>
          <a:bodyPr/>
          <a:lstStyle/>
          <a:p>
            <a:r>
              <a:rPr lang="ru-RU" b="1" i="1"/>
              <a:t>ИГРА – ЭТО……</a:t>
            </a:r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268538" y="4652963"/>
            <a:ext cx="6480175" cy="1871662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400" i="1"/>
              <a:t>это вид деятельности в условиях ситуаций, направленных на воссоздание и усвоение общественного опыта, в котором складывается и совершенствуется самоуправление поведением.</a:t>
            </a:r>
            <a:r>
              <a:rPr lang="ru-RU" sz="2400"/>
              <a:t> </a:t>
            </a:r>
          </a:p>
        </p:txBody>
      </p:sp>
      <p:pic>
        <p:nvPicPr>
          <p:cNvPr id="86022" name="Picture 6" descr="kids1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125538"/>
            <a:ext cx="29273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/>
              <a:t>ФУНКЦИИ ИГРЫ: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- развлекательная;</a:t>
            </a:r>
          </a:p>
          <a:p>
            <a:pPr>
              <a:lnSpc>
                <a:spcPct val="90000"/>
              </a:lnSpc>
            </a:pPr>
            <a:r>
              <a:rPr lang="ru-RU"/>
              <a:t> - коммуникативная; </a:t>
            </a:r>
          </a:p>
          <a:p>
            <a:pPr>
              <a:lnSpc>
                <a:spcPct val="90000"/>
              </a:lnSpc>
            </a:pPr>
            <a:r>
              <a:rPr lang="ru-RU"/>
              <a:t> - диагностическая;</a:t>
            </a:r>
          </a:p>
          <a:p>
            <a:pPr>
              <a:lnSpc>
                <a:spcPct val="90000"/>
              </a:lnSpc>
            </a:pPr>
            <a:r>
              <a:rPr lang="ru-RU"/>
              <a:t> - социализирующая; </a:t>
            </a:r>
          </a:p>
          <a:p>
            <a:pPr>
              <a:lnSpc>
                <a:spcPct val="90000"/>
              </a:lnSpc>
            </a:pPr>
            <a:r>
              <a:rPr lang="ru-RU"/>
              <a:t> - коррекционная;</a:t>
            </a:r>
          </a:p>
          <a:p>
            <a:pPr>
              <a:lnSpc>
                <a:spcPct val="90000"/>
              </a:lnSpc>
            </a:pPr>
            <a:r>
              <a:rPr lang="ru-RU"/>
              <a:t> - функция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      самореализации;</a:t>
            </a:r>
          </a:p>
          <a:p>
            <a:pPr>
              <a:lnSpc>
                <a:spcPct val="90000"/>
              </a:lnSpc>
            </a:pPr>
            <a:r>
              <a:rPr lang="ru-RU"/>
              <a:t> - творческая.</a:t>
            </a:r>
          </a:p>
        </p:txBody>
      </p:sp>
      <p:pic>
        <p:nvPicPr>
          <p:cNvPr id="95236" name="Picture 4" descr="kids1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6988" y="1412875"/>
            <a:ext cx="3352800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400" b="1" i="1"/>
              <a:t>ОСОБЕННОСТИ ИГРЫ АУТИЧНОГО РЕБЁНКА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158163" cy="4818062"/>
          </a:xfrm>
        </p:spPr>
        <p:txBody>
          <a:bodyPr/>
          <a:lstStyle/>
          <a:p>
            <a:r>
              <a:rPr lang="ru-RU" sz="2800"/>
              <a:t>«Застревание» на стадии предметной игры;</a:t>
            </a:r>
          </a:p>
          <a:p>
            <a:r>
              <a:rPr lang="ru-RU" sz="2800"/>
              <a:t>Отказ от действия с предметами в соответствии с их функциональным назначением;</a:t>
            </a:r>
          </a:p>
          <a:p>
            <a:r>
              <a:rPr lang="ru-RU" sz="2800"/>
              <a:t>Незаинтересованность игрушками и игровыми предметами;</a:t>
            </a:r>
          </a:p>
          <a:p>
            <a:r>
              <a:rPr lang="ru-RU" sz="2800"/>
              <a:t>Отсутствие сюжетно – ролевой игры;</a:t>
            </a:r>
          </a:p>
          <a:p>
            <a:r>
              <a:rPr lang="ru-RU" sz="2800"/>
              <a:t>Отсутствие интереса в игре к другим детям;</a:t>
            </a:r>
          </a:p>
          <a:p>
            <a:r>
              <a:rPr lang="ru-RU" sz="2800"/>
              <a:t>Затруднение в использовании предметов – заместителей или отсутствие данного умения.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pPr algn="ctr"/>
            <a:r>
              <a:rPr lang="ru-RU" sz="3600" b="1" i="1">
                <a:latin typeface="Times New Roman" pitchFamily="18" charset="0"/>
              </a:rPr>
              <a:t>ВИДЫ ИГР С РЕБЁНКОМ:</a:t>
            </a:r>
          </a:p>
        </p:txBody>
      </p:sp>
      <p:sp>
        <p:nvSpPr>
          <p:cNvPr id="98311" name="AutoShape 7"/>
          <p:cNvSpPr>
            <a:spLocks noChangeArrowheads="1"/>
          </p:cNvSpPr>
          <p:nvPr/>
        </p:nvSpPr>
        <p:spPr bwMode="auto">
          <a:xfrm>
            <a:off x="827088" y="1268413"/>
            <a:ext cx="576262" cy="792162"/>
          </a:xfrm>
          <a:prstGeom prst="downArrow">
            <a:avLst>
              <a:gd name="adj1" fmla="val 50000"/>
              <a:gd name="adj2" fmla="val 343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8312" name="AutoShape 8"/>
          <p:cNvSpPr>
            <a:spLocks noChangeArrowheads="1"/>
          </p:cNvSpPr>
          <p:nvPr/>
        </p:nvSpPr>
        <p:spPr bwMode="auto">
          <a:xfrm>
            <a:off x="1835150" y="1268413"/>
            <a:ext cx="863600" cy="2087562"/>
          </a:xfrm>
          <a:prstGeom prst="downArrow">
            <a:avLst>
              <a:gd name="adj1" fmla="val 50000"/>
              <a:gd name="adj2" fmla="val 6043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8313" name="AutoShape 9"/>
          <p:cNvSpPr>
            <a:spLocks noChangeArrowheads="1"/>
          </p:cNvSpPr>
          <p:nvPr/>
        </p:nvSpPr>
        <p:spPr bwMode="auto">
          <a:xfrm>
            <a:off x="3132138" y="1268413"/>
            <a:ext cx="1008062" cy="2736850"/>
          </a:xfrm>
          <a:prstGeom prst="downArrow">
            <a:avLst>
              <a:gd name="adj1" fmla="val 50000"/>
              <a:gd name="adj2" fmla="val 6787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8314" name="AutoShape 10"/>
          <p:cNvSpPr>
            <a:spLocks noChangeArrowheads="1"/>
          </p:cNvSpPr>
          <p:nvPr/>
        </p:nvSpPr>
        <p:spPr bwMode="auto">
          <a:xfrm>
            <a:off x="4572000" y="1268413"/>
            <a:ext cx="1079500" cy="3529012"/>
          </a:xfrm>
          <a:prstGeom prst="downArrow">
            <a:avLst>
              <a:gd name="adj1" fmla="val 50000"/>
              <a:gd name="adj2" fmla="val 8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8315" name="AutoShape 11"/>
          <p:cNvSpPr>
            <a:spLocks noChangeArrowheads="1"/>
          </p:cNvSpPr>
          <p:nvPr/>
        </p:nvSpPr>
        <p:spPr bwMode="auto">
          <a:xfrm>
            <a:off x="6156325" y="1268413"/>
            <a:ext cx="1152525" cy="4321175"/>
          </a:xfrm>
          <a:prstGeom prst="downArrow">
            <a:avLst>
              <a:gd name="adj1" fmla="val 50000"/>
              <a:gd name="adj2" fmla="val 937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8316" name="Text Box 12"/>
          <p:cNvSpPr txBox="1">
            <a:spLocks noChangeArrowheads="1"/>
          </p:cNvSpPr>
          <p:nvPr/>
        </p:nvSpPr>
        <p:spPr bwMode="auto">
          <a:xfrm>
            <a:off x="158750" y="2266950"/>
            <a:ext cx="1389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8317" name="Text Box 13"/>
          <p:cNvSpPr txBox="1">
            <a:spLocks noChangeArrowheads="1"/>
          </p:cNvSpPr>
          <p:nvPr/>
        </p:nvSpPr>
        <p:spPr bwMode="auto">
          <a:xfrm>
            <a:off x="250825" y="2276475"/>
            <a:ext cx="2017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/>
              <a:t>Стереотипные </a:t>
            </a:r>
          </a:p>
        </p:txBody>
      </p:sp>
      <p:sp>
        <p:nvSpPr>
          <p:cNvPr id="98318" name="Text Box 14"/>
          <p:cNvSpPr txBox="1">
            <a:spLocks noChangeArrowheads="1"/>
          </p:cNvSpPr>
          <p:nvPr/>
        </p:nvSpPr>
        <p:spPr bwMode="auto">
          <a:xfrm>
            <a:off x="1547813" y="3429000"/>
            <a:ext cx="139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800"/>
              <a:t>Сенсорные</a:t>
            </a:r>
          </a:p>
        </p:txBody>
      </p:sp>
      <p:sp>
        <p:nvSpPr>
          <p:cNvPr id="98319" name="Text Box 15"/>
          <p:cNvSpPr txBox="1">
            <a:spLocks noChangeArrowheads="1"/>
          </p:cNvSpPr>
          <p:nvPr/>
        </p:nvSpPr>
        <p:spPr bwMode="auto">
          <a:xfrm>
            <a:off x="2555875" y="4149725"/>
            <a:ext cx="215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/>
              <a:t>Терапевтические</a:t>
            </a:r>
          </a:p>
        </p:txBody>
      </p:sp>
      <p:sp>
        <p:nvSpPr>
          <p:cNvPr id="98320" name="Text Box 16"/>
          <p:cNvSpPr txBox="1">
            <a:spLocks noChangeArrowheads="1"/>
          </p:cNvSpPr>
          <p:nvPr/>
        </p:nvSpPr>
        <p:spPr bwMode="auto">
          <a:xfrm rot="10800000" flipV="1">
            <a:off x="4356100" y="4941888"/>
            <a:ext cx="2160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/>
              <a:t>Психодрама </a:t>
            </a:r>
          </a:p>
        </p:txBody>
      </p:sp>
      <p:sp>
        <p:nvSpPr>
          <p:cNvPr id="98321" name="Text Box 17"/>
          <p:cNvSpPr txBox="1">
            <a:spLocks noChangeArrowheads="1"/>
          </p:cNvSpPr>
          <p:nvPr/>
        </p:nvSpPr>
        <p:spPr bwMode="auto">
          <a:xfrm>
            <a:off x="5364163" y="5589588"/>
            <a:ext cx="316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/>
              <a:t>Совместное рисование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4"/>
          <p:cNvSpPr>
            <a:spLocks noGrp="1" noChangeArrowheads="1"/>
          </p:cNvSpPr>
          <p:nvPr>
            <p:ph type="title"/>
          </p:nvPr>
        </p:nvSpPr>
        <p:spPr>
          <a:xfrm>
            <a:off x="2268538" y="4221163"/>
            <a:ext cx="5976937" cy="1871662"/>
          </a:xfrm>
        </p:spPr>
        <p:txBody>
          <a:bodyPr/>
          <a:lstStyle/>
          <a:p>
            <a:pPr algn="ctr"/>
            <a:r>
              <a:rPr lang="ru-RU" b="1" i="1"/>
              <a:t>СПАСИБО ЗА ВНИМАНИЕ!</a:t>
            </a:r>
          </a:p>
        </p:txBody>
      </p:sp>
      <p:pic>
        <p:nvPicPr>
          <p:cNvPr id="100357" name="Picture 5" descr="kids1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620713"/>
            <a:ext cx="2714625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8" name="Picture 6" descr="kids17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773238"/>
            <a:ext cx="27368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65" name="Picture 13" descr="74946258_1734256_62bc24c3306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09863" y="1047750"/>
            <a:ext cx="3724275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дяные знаки">
  <a:themeElements>
    <a:clrScheme name="Водяные знак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Водяные знак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одяные знак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68</TotalTime>
  <Words>166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Wingdings</vt:lpstr>
      <vt:lpstr>Monotype Corsiva</vt:lpstr>
      <vt:lpstr>Водяные знаки</vt:lpstr>
      <vt:lpstr>«КАК ИГРАТЬ С АУТИЧНЫМ РЕБЁНКОМ»</vt:lpstr>
      <vt:lpstr>ЦЕЛИ:</vt:lpstr>
      <vt:lpstr>ИГРА – ЭТО……</vt:lpstr>
      <vt:lpstr>ФУНКЦИИ ИГРЫ:</vt:lpstr>
      <vt:lpstr>ОСОБЕННОСТИ ИГРЫ АУТИЧНОГО РЕБЁНКА</vt:lpstr>
      <vt:lpstr>ВИДЫ ИГР С РЕБЁНКОМ:</vt:lpstr>
      <vt:lpstr>СПАСИБО ЗА ВНИМАНИЕ!</vt:lpstr>
    </vt:vector>
  </TitlesOfParts>
  <Company>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«КАК ИГРАТЬ С АУТИЧНЫМ РЕБЁНКОМ»</dc:title>
  <dc:creator>User</dc:creator>
  <cp:lastModifiedBy>Заместитель</cp:lastModifiedBy>
  <cp:revision>10</cp:revision>
  <dcterms:created xsi:type="dcterms:W3CDTF">2012-01-30T15:57:08Z</dcterms:created>
  <dcterms:modified xsi:type="dcterms:W3CDTF">2019-04-30T09:21:09Z</dcterms:modified>
</cp:coreProperties>
</file>